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92" r:id="rId2"/>
    <p:sldId id="302" r:id="rId3"/>
    <p:sldId id="338" r:id="rId4"/>
    <p:sldId id="334" r:id="rId5"/>
    <p:sldId id="335" r:id="rId6"/>
    <p:sldId id="336" r:id="rId7"/>
    <p:sldId id="337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32" r:id="rId28"/>
    <p:sldId id="322" r:id="rId29"/>
    <p:sldId id="333" r:id="rId30"/>
    <p:sldId id="323" r:id="rId31"/>
    <p:sldId id="324" r:id="rId32"/>
    <p:sldId id="325" r:id="rId33"/>
    <p:sldId id="326" r:id="rId34"/>
    <p:sldId id="358" r:id="rId35"/>
    <p:sldId id="327" r:id="rId36"/>
    <p:sldId id="328" r:id="rId37"/>
    <p:sldId id="329" r:id="rId38"/>
    <p:sldId id="331" r:id="rId39"/>
    <p:sldId id="330" r:id="rId40"/>
  </p:sldIdLst>
  <p:sldSz cx="17068800" cy="9601200"/>
  <p:notesSz cx="6761163" cy="9942513"/>
  <p:defaultTextStyle>
    <a:defPPr>
      <a:defRPr lang="ru-RU"/>
    </a:defPPr>
    <a:lvl1pPr marL="0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7641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5284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12926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50568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8209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25850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63493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01135" algn="l" defTabSz="107528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6" userDrawn="1">
          <p15:clr>
            <a:srgbClr val="A4A3A4"/>
          </p15:clr>
        </p15:guide>
        <p15:guide id="2" pos="53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на Елфимова" initials="МЕ" lastIdx="1" clrIdx="0">
    <p:extLst>
      <p:ext uri="{19B8F6BF-5375-455C-9EA6-DF929625EA0E}">
        <p15:presenceInfo xmlns:p15="http://schemas.microsoft.com/office/powerpoint/2012/main" userId="S-1-5-21-580074740-676825489-4022223747-66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417"/>
    <a:srgbClr val="00355C"/>
    <a:srgbClr val="6A770B"/>
    <a:srgbClr val="72ADE5"/>
    <a:srgbClr val="F6C09C"/>
    <a:srgbClr val="EB7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32" y="540"/>
      </p:cViewPr>
      <p:guideLst>
        <p:guide orient="horz" pos="2956"/>
        <p:guide pos="53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10" y="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EF6BA-53B8-4FC3-9DEA-EDAF4CB1EE86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32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10" y="9443321"/>
            <a:ext cx="2930574" cy="4991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6ED89-E491-4434-BC61-A698C2827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20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0" y="0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9C07B-50E5-4522-85E2-7CAFF35F38D9}" type="datetimeFigureOut">
              <a:rPr lang="ru-RU" smtClean="0"/>
              <a:t>28.01.2023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1" y="4723251"/>
            <a:ext cx="5409562" cy="4473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321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0" y="9443321"/>
            <a:ext cx="2930574" cy="497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AEA2C-A4CC-4EEB-B036-69D316E375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58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3D29-21D8-49EE-BA58-9F8625535725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2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98BA-9AF5-4874-86C0-475610082258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5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9935B-32BC-4158-941C-2FCCD2969345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4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FB4-6CA5-4162-BCC1-B56DC3C26C50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9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4EF-D527-4878-A6EF-006DC470A707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0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2C0A-A926-495D-AE8A-7464C8E675BE}" type="datetime1">
              <a:rPr lang="ru-RU" smtClean="0"/>
              <a:t>28.01.2023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6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8568-AF5E-454E-8F49-B04F37AE0BF4}" type="datetime1">
              <a:rPr lang="ru-RU" smtClean="0"/>
              <a:t>28.01.2023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1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79599-2F39-419C-AEBE-9423287AE8E5}" type="datetime1">
              <a:rPr lang="ru-RU" smtClean="0"/>
              <a:t>28.01.2023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51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61A1-F173-4B74-9370-858E27FE4ABE}" type="datetime1">
              <a:rPr lang="ru-RU" smtClean="0"/>
              <a:t>28.01.2023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5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4256-30CF-4BA1-92BB-AC1EB0396A37}" type="datetime1">
              <a:rPr lang="ru-RU" smtClean="0"/>
              <a:t>28.01.2023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7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57EBD-CC8C-4A5D-A2B5-AD57833E518B}" type="datetime1">
              <a:rPr lang="ru-RU" smtClean="0"/>
              <a:t>28.01.2023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5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31325-981D-4958-820F-E52AD3DE5A19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8DB0F-B6F1-4806-BFBF-A5287C477E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1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72ADE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71245FE-14D2-4A47-82E6-B03BF3026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10853" r="4692" b="7165"/>
          <a:stretch/>
        </p:blipFill>
        <p:spPr>
          <a:xfrm>
            <a:off x="0" y="-33819"/>
            <a:ext cx="17068799" cy="963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4035"/>
            <a:ext cx="16873728" cy="1404801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</a:bodyPr>
          <a:lstStyle/>
          <a:p>
            <a:pPr algn="r"/>
            <a:r>
              <a:rPr lang="ru-RU" sz="6400" b="1" dirty="0">
                <a:solidFill>
                  <a:srgbClr val="00355C"/>
                </a:solidFill>
                <a:latin typeface="1 Shelley Volante" panose="030306020406070F0B05" pitchFamily="66" charset="0"/>
              </a:rPr>
              <a:t>Уральский институт ГПС МЧС 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1" y="986435"/>
            <a:ext cx="3228561" cy="419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95072" y="8728337"/>
            <a:ext cx="17068800" cy="8728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>
            <a:lvl1pPr algn="l" defTabSz="10752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355C"/>
                </a:solidFill>
                <a:latin typeface="1 Shelley Volante" panose="030306020406070F0B05" pitchFamily="66" charset="0"/>
              </a:rPr>
              <a:t>г. Екатеринбург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3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279320" y="-107155"/>
            <a:ext cx="17268573" cy="1570639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 err="1">
                <a:solidFill>
                  <a:srgbClr val="0070C0"/>
                </a:solidFill>
                <a:ea typeface="+mj-ea"/>
                <a:cs typeface="+mj-cs"/>
              </a:rPr>
              <a:t>Учебно</a:t>
            </a: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 – спортивный </a:t>
            </a:r>
            <a:r>
              <a:rPr lang="ru-RU" altLang="ru-RU" sz="5400" b="1" dirty="0" smtClean="0">
                <a:solidFill>
                  <a:srgbClr val="0070C0"/>
                </a:solidFill>
                <a:ea typeface="+mj-ea"/>
                <a:cs typeface="+mj-cs"/>
              </a:rPr>
              <a:t>полигон </a:t>
            </a:r>
          </a:p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 smtClean="0">
                <a:solidFill>
                  <a:srgbClr val="0070C0"/>
                </a:solidFill>
                <a:ea typeface="+mj-ea"/>
                <a:cs typeface="+mj-cs"/>
              </a:rPr>
              <a:t>д</a:t>
            </a: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. Большое Седельниково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27806C2-37C9-4CDD-9BC8-10E100D86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98" y="1359305"/>
            <a:ext cx="6843840" cy="39357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10" descr="P9038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98" y="5448694"/>
            <a:ext cx="6843840" cy="411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 descr="P72379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15" y="1359307"/>
            <a:ext cx="6495870" cy="393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147862C-B973-4FD0-832E-99A8191953D8}"/>
              </a:ext>
            </a:extLst>
          </p:cNvPr>
          <p:cNvPicPr/>
          <p:nvPr/>
        </p:nvPicPr>
        <p:blipFill rotWithShape="1">
          <a:blip r:embed="rId6" cstate="print"/>
          <a:srcRect l="3291" t="3657" r="4682" b="36427"/>
          <a:stretch/>
        </p:blipFill>
        <p:spPr bwMode="auto">
          <a:xfrm>
            <a:off x="8212015" y="5448694"/>
            <a:ext cx="6495870" cy="4115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683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279320" y="-107155"/>
            <a:ext cx="17268573" cy="8984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Основная и специальная техника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92" y="5031656"/>
            <a:ext cx="7107532" cy="44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3" y="791308"/>
            <a:ext cx="7118484" cy="41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92" y="805140"/>
            <a:ext cx="7107531" cy="415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3" y="5026507"/>
            <a:ext cx="7118484" cy="45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90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279320" y="228933"/>
            <a:ext cx="17268573" cy="8984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Отработка практических навыков подготовки </a:t>
            </a:r>
            <a:r>
              <a:rPr lang="ru-RU" altLang="ru-RU" sz="5400" b="1" dirty="0" err="1" smtClean="0">
                <a:solidFill>
                  <a:srgbClr val="0070C0"/>
                </a:solidFill>
                <a:ea typeface="+mj-ea"/>
                <a:cs typeface="+mj-cs"/>
              </a:rPr>
              <a:t>газодымозащитников</a:t>
            </a:r>
            <a:endParaRPr lang="ru-RU" altLang="ru-RU" sz="54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6" name="Picture 3" descr="\\172.16.0.2\Upload\Учебный отдел\!!!ВХОДЯЩИЕ\Добрынин А.А\фото\газуха\IMG_81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71" y="1395817"/>
            <a:ext cx="6838501" cy="412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\\172.16.0.2\Upload\Учебный отдел\!!!ВХОДЯЩИЕ\Добрынин А.А\фото\газуха\IMG_0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389" y="5766863"/>
            <a:ext cx="6825086" cy="371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\\172.16.0.2\Upload\Учебный отдел\!!!ВХОДЯЩИЕ\Добрынин А.А\фото\газуха\IMG_0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71" y="5766862"/>
            <a:ext cx="6818463" cy="371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88" y="1395817"/>
            <a:ext cx="6825085" cy="42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9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-617418" y="228933"/>
            <a:ext cx="17268573" cy="8984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Отработка тактических действий при ликвидации ЧС</a:t>
            </a:r>
          </a:p>
        </p:txBody>
      </p:sp>
      <p:pic>
        <p:nvPicPr>
          <p:cNvPr id="15" name="Picture 2" descr="\\172.16.0.2\Upload\Учебный отдел\!!!ВХОДЯЩИЕ\Добрынин А.А\фото\тактика\_DSC0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1" y="1074640"/>
            <a:ext cx="7104115" cy="40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86" y="5205043"/>
            <a:ext cx="7104115" cy="4308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36" y="5205044"/>
            <a:ext cx="7123358" cy="43082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E9516B4-895D-41BD-ADA6-4DB7C2EA4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35" y="1074640"/>
            <a:ext cx="7123358" cy="402719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7360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Мероприятия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14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165" y="-255615"/>
            <a:ext cx="17068800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Торжественные мероприятия</a:t>
            </a:r>
          </a:p>
        </p:txBody>
      </p:sp>
      <p:pic>
        <p:nvPicPr>
          <p:cNvPr id="12" name="Picture 2" descr="C:\Users\Садыкова Танзиля\Desktop\IMG_7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6976" r="21667"/>
          <a:stretch>
            <a:fillRect/>
          </a:stretch>
        </p:blipFill>
        <p:spPr bwMode="auto">
          <a:xfrm>
            <a:off x="862034" y="2412520"/>
            <a:ext cx="6236072" cy="578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Садыкова Танзиля\Desktop\IMG_26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>
            <a:fillRect/>
          </a:stretch>
        </p:blipFill>
        <p:spPr bwMode="auto">
          <a:xfrm>
            <a:off x="8169674" y="5489613"/>
            <a:ext cx="7288543" cy="398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Садыкова Танзиля\Desktop\IMG_76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10255" r="3558" b="10255"/>
          <a:stretch>
            <a:fillRect/>
          </a:stretch>
        </p:blipFill>
        <p:spPr bwMode="auto">
          <a:xfrm>
            <a:off x="8031813" y="1637769"/>
            <a:ext cx="7426404" cy="35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18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Мероприятия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15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82647" y="196093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УЧАСТИЕ В ПАРАДЕ ВОЙСК</a:t>
            </a:r>
          </a:p>
        </p:txBody>
      </p:sp>
      <p:pic>
        <p:nvPicPr>
          <p:cNvPr id="17" name="Picture 6" descr="\\172.16.0.16\фотографии ури гпс\СОВРЕМЕННЫЙ ЭТАП РАЗВИТИЯ\2019 год\Май\09.05 Парад Победы\IMG_3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11" y="1756883"/>
            <a:ext cx="6730494" cy="442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5823A902-0869-45EA-B455-7B8101E83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2" y="6178456"/>
            <a:ext cx="5156878" cy="34227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lc="http://schemas.openxmlformats.org/drawingml/2006/lockedCanvas" xmlns:a16="http://schemas.microsoft.com/office/drawing/2014/main" xmlns="" id="{AD99CD35-FCB9-40EC-B0A1-6AE06AE05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40" y="6178454"/>
            <a:ext cx="5347287" cy="34227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099088-983C-49AA-BA85-6B02D07BA3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9"/>
          <a:stretch>
            <a:fillRect/>
          </a:stretch>
        </p:blipFill>
        <p:spPr>
          <a:xfrm>
            <a:off x="10740027" y="6178454"/>
            <a:ext cx="5266345" cy="34227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Picture 4" descr="C:\Users\Дан Василий\Documents\Desktop\pngwing.com-6-464a92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0710" y="196092"/>
            <a:ext cx="1357010" cy="147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263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Деятельность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16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726401" y="11368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6600" b="1" dirty="0" smtClean="0">
                <a:solidFill>
                  <a:srgbClr val="0070C0"/>
                </a:solidFill>
                <a:ea typeface="+mj-ea"/>
                <a:cs typeface="+mj-cs"/>
              </a:rPr>
              <a:t>Общественные организации института </a:t>
            </a:r>
            <a:endParaRPr lang="ru-RU" altLang="ru-RU" sz="66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416080A-797B-4B4E-ABFA-DC4E6F214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35" y="6345644"/>
            <a:ext cx="4548405" cy="312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E18D85F-7CD5-4E7B-9406-FCB553500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2" y="6345644"/>
            <a:ext cx="4573782" cy="312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7D3137D3-2B38-40A9-81C4-057135392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197212"/>
              </p:ext>
            </p:extLst>
          </p:nvPr>
        </p:nvGraphicFramePr>
        <p:xfrm>
          <a:off x="6227699" y="1306919"/>
          <a:ext cx="9437741" cy="4857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7458">
                  <a:extLst>
                    <a:ext uri="{9D8B030D-6E8A-4147-A177-3AD203B41FA5}">
                      <a16:colId xmlns:a16="http://schemas.microsoft.com/office/drawing/2014/main" xmlns="" val="1438039540"/>
                    </a:ext>
                  </a:extLst>
                </a:gridCol>
                <a:gridCol w="7450283">
                  <a:extLst>
                    <a:ext uri="{9D8B030D-6E8A-4147-A177-3AD203B41FA5}">
                      <a16:colId xmlns:a16="http://schemas.microsoft.com/office/drawing/2014/main" xmlns="" val="3515114354"/>
                    </a:ext>
                  </a:extLst>
                </a:gridCol>
              </a:tblGrid>
              <a:tr h="64611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Молодежная организация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Предназначение, проводимые мероприятия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7539400"/>
                  </a:ext>
                </a:extLst>
              </a:tr>
              <a:tr h="137629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Феникс</a:t>
                      </a:r>
                    </a:p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87 человек)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Социальная, экологическая, педагогическая и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профориентационная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работа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Шефская работа с  кадетскими классами и воспитанниками детских домов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Оказание помощи людям с ограниченными физическими возможностями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Проведение экологических, патриотических и добровольческих акций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2246461"/>
                  </a:ext>
                </a:extLst>
              </a:tr>
              <a:tr h="60526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Огненный щит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45 человек)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Организация спортивно-массовой работы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Пропаганда здорового образа жизни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3529862"/>
                  </a:ext>
                </a:extLst>
              </a:tr>
              <a:tr h="162465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Уральский спасатель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68 человек)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Формирование культуры безопасности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Взаимодействие с ВСКС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Проведение профилактической работы по пожарной безопасности и  предупреждению чрезвычайных ситуаций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Участие в акциях, направленных на пропаганду безопасности «Чистый берег», «Безопасный лед», «Нет пожарам»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2748185"/>
                  </a:ext>
                </a:extLst>
              </a:tr>
              <a:tr h="60526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Вестник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18 человек)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Информационное сопровождение деятельности личного состава института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6554090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52E8AFB-E2A8-4CB8-8123-C170F1EAA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4" y="3963113"/>
            <a:ext cx="4890236" cy="271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C:\Users\Гость\Downloads\1.jpg">
            <a:extLst>
              <a:ext uri="{FF2B5EF4-FFF2-40B4-BE49-F238E27FC236}">
                <a16:creationId xmlns:a16="http://schemas.microsoft.com/office/drawing/2014/main" xmlns="" id="{466E29B5-835F-40A3-B777-E02BDFFC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441" y="1294390"/>
            <a:ext cx="4898359" cy="274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3F59606-D1D7-42CA-A37D-A605237445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4" y="6693837"/>
            <a:ext cx="4890236" cy="281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97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Деятельность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17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07566" y="-69063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6600" b="1" dirty="0">
                <a:solidFill>
                  <a:srgbClr val="0070C0"/>
                </a:solidFill>
                <a:ea typeface="+mj-ea"/>
                <a:cs typeface="+mj-cs"/>
              </a:rPr>
              <a:t>Взаимодействие с центрами социальной помощи </a:t>
            </a:r>
            <a:r>
              <a:rPr lang="ru-RU" altLang="ru-RU" sz="6600" b="1" dirty="0" smtClean="0">
                <a:solidFill>
                  <a:srgbClr val="0070C0"/>
                </a:solidFill>
                <a:ea typeface="+mj-ea"/>
                <a:cs typeface="+mj-cs"/>
              </a:rPr>
              <a:t>семье </a:t>
            </a:r>
            <a:r>
              <a:rPr lang="ru-RU" altLang="ru-RU" sz="6600" b="1" dirty="0">
                <a:solidFill>
                  <a:srgbClr val="0070C0"/>
                </a:solidFill>
                <a:ea typeface="+mj-ea"/>
                <a:cs typeface="+mj-cs"/>
              </a:rPr>
              <a:t>и </a:t>
            </a:r>
            <a:r>
              <a:rPr lang="ru-RU" altLang="ru-RU" sz="6600" b="1" dirty="0" smtClean="0">
                <a:solidFill>
                  <a:srgbClr val="0070C0"/>
                </a:solidFill>
                <a:ea typeface="+mj-ea"/>
                <a:cs typeface="+mj-cs"/>
              </a:rPr>
              <a:t>детям</a:t>
            </a:r>
            <a:endParaRPr lang="ru-RU" altLang="ru-RU" sz="66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pic>
        <p:nvPicPr>
          <p:cNvPr id="15" name="Picture 2" descr="\\172.16.0.16\фотографии ури гпс\СОВРЕМЕННЫЙ ЭТАП РАЗВИТИЯ\2017 год\Декабрь\15.12. Феникс\Поздравление с НГ 15.12\_DSC077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5" y="1637769"/>
            <a:ext cx="7299074" cy="377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Documents and Settings\Admin\Рабочий стол\феникс\DSC_007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39" y="1637769"/>
            <a:ext cx="6734908" cy="377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Documents and Settings\Admin\Рабочий стол\феникс\Копия DSC_029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0417"/>
          <a:stretch>
            <a:fillRect/>
          </a:stretch>
        </p:blipFill>
        <p:spPr bwMode="auto">
          <a:xfrm>
            <a:off x="788675" y="5539154"/>
            <a:ext cx="7296150" cy="394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:\Documents and Settings\Admin\Рабочий стол\феникс\IMG_073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45" b="12563"/>
          <a:stretch>
            <a:fillRect/>
          </a:stretch>
        </p:blipFill>
        <p:spPr bwMode="auto">
          <a:xfrm>
            <a:off x="8258939" y="5539154"/>
            <a:ext cx="6734908" cy="394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35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Деятельность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18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07566" y="-69063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6600" b="1" dirty="0">
                <a:solidFill>
                  <a:srgbClr val="0070C0"/>
                </a:solidFill>
                <a:ea typeface="+mj-ea"/>
                <a:cs typeface="+mj-cs"/>
              </a:rPr>
              <a:t>Художественная </a:t>
            </a:r>
            <a:r>
              <a:rPr lang="ru-RU" altLang="ru-RU" sz="6600" b="1" dirty="0" smtClean="0">
                <a:solidFill>
                  <a:srgbClr val="0070C0"/>
                </a:solidFill>
                <a:ea typeface="+mj-ea"/>
                <a:cs typeface="+mj-cs"/>
              </a:rPr>
              <a:t>самодеятельность</a:t>
            </a:r>
            <a:endParaRPr lang="ru-RU" altLang="ru-RU" sz="66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pic>
        <p:nvPicPr>
          <p:cNvPr id="21" name="Picture 2" descr="\\172.16.0.2\Upload\РУКОВОДСТВО\!!!ВХОДЯЩИЕ\для Лялина Е.В\фото\DSC_0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54" y="1204078"/>
            <a:ext cx="6788957" cy="414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63" y="1204078"/>
            <a:ext cx="6779945" cy="414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54" y="5464979"/>
            <a:ext cx="6788957" cy="401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804" y="5468815"/>
            <a:ext cx="6800904" cy="401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706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Деятельность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19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07566" y="-69063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6600" b="1" dirty="0" smtClean="0">
                <a:solidFill>
                  <a:srgbClr val="0070C0"/>
                </a:solidFill>
                <a:ea typeface="+mj-ea"/>
                <a:cs typeface="+mj-cs"/>
              </a:rPr>
              <a:t>Музей</a:t>
            </a:r>
            <a:endParaRPr lang="ru-RU" altLang="ru-RU" sz="66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FC2A0B1-DAFA-430D-8B8A-AC4333E89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85" y="1383327"/>
            <a:ext cx="6664569" cy="41235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B8CC408-D913-46CC-B1A0-A4AD5FFF9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5" y="1314592"/>
            <a:ext cx="6545735" cy="41923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4" descr="C:\Users\Крылов Артем\Desktop\музей\IMG_24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85" y="5592843"/>
            <a:ext cx="6664569" cy="388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Крылов Артем\Desktop\музей\IMG_24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15" y="5592843"/>
            <a:ext cx="6545735" cy="388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73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/>
                <a:t>Учебные </a:t>
              </a:r>
              <a:r>
                <a:rPr lang="ru-RU" sz="1867" dirty="0" smtClean="0"/>
                <a:t>корпуса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574028" y="8968020"/>
            <a:ext cx="432582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2</a:t>
            </a:fld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5" name="Picture 5" descr="\\172.16.0.16\фотографии ури гпс\Фасады института\Фасады 2017 (+лекц.корпус)\Копия IMG_5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4" y="-39488"/>
            <a:ext cx="7384152" cy="487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\\172.16.0.2\Upload\МАТБАЗА\В Москву 11.10.2011\лекционный корпус\IMG_64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4" y="4834933"/>
            <a:ext cx="7384151" cy="476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\\172.16.0.16\фотографии ури гпс\Фасады института\17.08.2017\ФАСАД УПЧ\DSC_00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691" y="0"/>
            <a:ext cx="7675230" cy="483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\\172.16.0.16\фотографии ури гпс\Фасады института\17.08.2017\фасады института\лабораторни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698" y="4834932"/>
            <a:ext cx="7675231" cy="476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914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Спорт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20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07566" y="-69063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6600" b="1" dirty="0">
                <a:solidFill>
                  <a:srgbClr val="0070C0"/>
                </a:solidFill>
                <a:ea typeface="+mj-ea"/>
                <a:cs typeface="+mj-cs"/>
              </a:rPr>
              <a:t>Спортивные секции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331913" y="1412875"/>
            <a:ext cx="858581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Пожарно- спасательный спорт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Гиревой спорт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Самбо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Рукопашный бой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атлетика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Армспорт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Скалолазание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гонки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Хоккей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(мужчины, женщины)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(мужчины, женщины)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(мужчины)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парашютно-атлетического многоборья  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черлидинга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64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279320" y="-107155"/>
            <a:ext cx="17268573" cy="8984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Спортивные соревнования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 smtClean="0"/>
                <a:t>Спорт</a:t>
              </a:r>
              <a:endParaRPr lang="ru-RU" sz="1867" dirty="0"/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lc="http://schemas.openxmlformats.org/drawingml/2006/lockedCanvas" xmlns:a16="http://schemas.microsoft.com/office/drawing/2014/main" xmlns="" id="{432A9D29-CC0E-405F-A071-577D9EDF1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2" y="1139066"/>
            <a:ext cx="5045156" cy="37846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Рисунок 29">
            <a:extLst>
              <a:ext uri="{FF2B5EF4-FFF2-40B4-BE49-F238E27FC236}">
                <a16:creationId xmlns:lc="http://schemas.openxmlformats.org/drawingml/2006/lockedCanvas" xmlns:a16="http://schemas.microsoft.com/office/drawing/2014/main" xmlns="" id="{D76B1CCA-7B18-4DBF-A07F-DE3D180E2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57" y="1139066"/>
            <a:ext cx="5263563" cy="37846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lc="http://schemas.openxmlformats.org/drawingml/2006/lockedCanvas" xmlns:a16="http://schemas.microsoft.com/office/drawing/2014/main" xmlns="" id="{B1BF6E83-C707-4D13-AAB8-9B807B1E4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6" y="5271450"/>
            <a:ext cx="4971302" cy="36274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Рисунок 31">
            <a:extLst>
              <a:ext uri="{FF2B5EF4-FFF2-40B4-BE49-F238E27FC236}">
                <a16:creationId xmlns:lc="http://schemas.openxmlformats.org/drawingml/2006/lockedCanvas" xmlns:a16="http://schemas.microsoft.com/office/drawing/2014/main" xmlns="" id="{C5F6239B-F6D9-446C-A335-F1D2AA269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/>
          <a:stretch>
            <a:fillRect/>
          </a:stretch>
        </p:blipFill>
        <p:spPr>
          <a:xfrm>
            <a:off x="5413056" y="5271450"/>
            <a:ext cx="5263563" cy="36274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3CDFAA2-16C3-40B8-B6BD-0E56B6AEFF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/>
          <a:stretch>
            <a:fillRect/>
          </a:stretch>
        </p:blipFill>
        <p:spPr>
          <a:xfrm>
            <a:off x="10830478" y="5276775"/>
            <a:ext cx="4957830" cy="36221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Рисунок 36">
            <a:extLst>
              <a:ext uri="{FF2B5EF4-FFF2-40B4-BE49-F238E27FC236}">
                <a16:creationId xmlns:lc="http://schemas.openxmlformats.org/drawingml/2006/lockedCanvas" xmlns:a16="http://schemas.microsoft.com/office/drawing/2014/main" xmlns="" id="{A3983DC7-49C5-458B-9FC5-89CCFB9A2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338" y="1139066"/>
            <a:ext cx="4916969" cy="37846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74091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279320" y="-107155"/>
            <a:ext cx="17268573" cy="8984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Пожарно-спасательный спорт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</a:t>
              </a:r>
              <a:r>
                <a:rPr lang="ru-RU" sz="1867" dirty="0" smtClean="0"/>
                <a:t> Спорт</a:t>
              </a:r>
              <a:endParaRPr lang="ru-RU" sz="1867" dirty="0"/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4" name="Picture 2" descr="E:\Беседа\Приемная комиссия\Приемная 2019-20\День открытых дверей\IMG_37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3" y="887034"/>
            <a:ext cx="6628589" cy="427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E:\Беседа\Приемная комиссия\Приемная 2019-20\День открытых дверей\IMG_23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00" y="887034"/>
            <a:ext cx="6924045" cy="42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E:\Беседа\Приемная комиссия\Приемная 2019-20\День открытых дверей\IMG_2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200" y="5258425"/>
            <a:ext cx="6924045" cy="424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E:\Беседа\Приемная комиссия\Приемная 2019-20\День открытых дверей\IMG_38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24" y="5258424"/>
            <a:ext cx="6662988" cy="424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88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/>
                <a:t>Учебные </a:t>
              </a:r>
              <a:r>
                <a:rPr lang="ru-RU" sz="1867" dirty="0" smtClean="0"/>
                <a:t>корпуса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168704" y="8968020"/>
            <a:ext cx="837906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23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607566" y="-69063"/>
            <a:ext cx="17733011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endParaRPr lang="ru-RU" altLang="ru-RU" sz="66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98939" y="2186598"/>
            <a:ext cx="1586976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b="1" dirty="0">
                <a:latin typeface="Times New Roman" panose="02020603050405020304" pitchFamily="18" charset="0"/>
              </a:rPr>
              <a:t>Обучающиеся института делятся </a:t>
            </a:r>
            <a:r>
              <a:rPr lang="ru-RU" altLang="ru-RU" sz="5400" b="1" dirty="0" smtClean="0">
                <a:latin typeface="Times New Roman" panose="02020603050405020304" pitchFamily="18" charset="0"/>
              </a:rPr>
              <a:t>на 2 </a:t>
            </a:r>
            <a:r>
              <a:rPr lang="ru-RU" altLang="ru-RU" sz="5400" b="1" dirty="0">
                <a:latin typeface="Times New Roman" panose="02020603050405020304" pitchFamily="18" charset="0"/>
              </a:rPr>
              <a:t>категории: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5400" b="1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dirty="0">
                <a:latin typeface="Times New Roman" panose="02020603050405020304" pitchFamily="18" charset="0"/>
              </a:rPr>
              <a:t>- </a:t>
            </a:r>
            <a:r>
              <a:rPr lang="en-US" altLang="ru-RU" sz="5400" dirty="0">
                <a:latin typeface="Times New Roman" panose="02020603050405020304" pitchFamily="18" charset="0"/>
              </a:rPr>
              <a:t> </a:t>
            </a:r>
            <a:r>
              <a:rPr lang="ru-RU" altLang="ru-RU" sz="5400" dirty="0">
                <a:latin typeface="Times New Roman" panose="02020603050405020304" pitchFamily="18" charset="0"/>
              </a:rPr>
              <a:t>курсанты (обучаются очно на бюджетных местах)</a:t>
            </a:r>
            <a:endParaRPr lang="ru-RU" altLang="ru-RU" sz="54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dirty="0">
                <a:latin typeface="Times New Roman" panose="02020603050405020304" pitchFamily="18" charset="0"/>
              </a:rPr>
              <a:t>-  </a:t>
            </a:r>
            <a:r>
              <a:rPr lang="ru-RU" altLang="ru-RU" sz="5400" dirty="0" smtClean="0">
                <a:latin typeface="Times New Roman" panose="02020603050405020304" pitchFamily="18" charset="0"/>
              </a:rPr>
              <a:t>студенты </a:t>
            </a:r>
            <a:r>
              <a:rPr lang="ru-RU" altLang="ru-RU" sz="5400" dirty="0">
                <a:latin typeface="Times New Roman" panose="02020603050405020304" pitchFamily="18" charset="0"/>
              </a:rPr>
              <a:t>(обучаются платно) </a:t>
            </a:r>
            <a:endParaRPr lang="ru-RU" altLang="ru-RU" sz="5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4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279320" y="-107155"/>
            <a:ext cx="17268573" cy="898463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latin typeface="Calibri" pitchFamily="34" charset="0"/>
              </a:rPr>
              <a:t>БЫТОВАЯ ИНФРАСТРУКТУРА</a:t>
            </a:r>
            <a:endParaRPr lang="ru-RU" altLang="ru-RU" sz="5400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12041824" y="8903361"/>
            <a:ext cx="3840480" cy="511175"/>
          </a:xfrm>
        </p:spPr>
        <p:txBody>
          <a:bodyPr/>
          <a:lstStyle/>
          <a:p>
            <a:fld id="{6868DB0F-B6F1-4806-BFBF-A5287C477E6C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88299362-3EF5-46A9-BF91-B4DDCB33C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78" y="1105148"/>
            <a:ext cx="3139032" cy="343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2D725157-E307-4823-8F9B-9495241DF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49" y="5337912"/>
            <a:ext cx="4286110" cy="273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" descr="C:\Users\малеев андрей\Desktop\преза\ИТОГ 14.06.2022\Столовая - 2 этаж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912" y="1008291"/>
            <a:ext cx="3257740" cy="25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малеев андрей\Desktop\преза\IMG_20220616_175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0" y="2951253"/>
            <a:ext cx="4791865" cy="594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малеев андрей\Desktop\преза\ИТОГ 14.06.2022\Мед. часть - стоматолог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0" y="5269783"/>
            <a:ext cx="4184298" cy="273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6988401" y="4606201"/>
            <a:ext cx="8477450" cy="663582"/>
          </a:xfrm>
          <a:prstGeom prst="rect">
            <a:avLst/>
          </a:prstGeom>
        </p:spPr>
        <p:txBody>
          <a:bodyPr vert="horz" lIns="107533" tIns="53767" rIns="107533" bIns="5376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300" b="1" dirty="0" smtClean="0">
                <a:solidFill>
                  <a:srgbClr val="0070C0"/>
                </a:solidFill>
                <a:latin typeface="Calibri" pitchFamily="34" charset="0"/>
              </a:rPr>
              <a:t>МЕДИЦИНСКОЕ ОБЕСПЕЧЕНИЕ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78130" y="949928"/>
            <a:ext cx="5213267" cy="1816099"/>
          </a:xfrm>
          <a:prstGeom prst="roundRect">
            <a:avLst/>
          </a:prstGeom>
          <a:noFill/>
          <a:ln w="25400">
            <a:solidFill>
              <a:srgbClr val="F194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Обучающиеся проживают в здании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10-этажного общежития блочного типа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52064" y="3716234"/>
            <a:ext cx="5832942" cy="942304"/>
          </a:xfrm>
          <a:prstGeom prst="roundRect">
            <a:avLst/>
          </a:prstGeom>
          <a:noFill/>
          <a:ln w="25400">
            <a:solidFill>
              <a:srgbClr val="F194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r>
              <a:rPr lang="ru-RU" sz="1900" b="1" dirty="0">
                <a:solidFill>
                  <a:schemeClr val="tx1"/>
                </a:solidFill>
              </a:rPr>
              <a:t>Питание курсантов организовано в просторных залах 4-х этажного отдельного здания столовой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329878" y="8219623"/>
            <a:ext cx="8971381" cy="938796"/>
          </a:xfrm>
          <a:prstGeom prst="roundRect">
            <a:avLst/>
          </a:prstGeom>
          <a:noFill/>
          <a:ln w="25400">
            <a:solidFill>
              <a:srgbClr val="F194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533" tIns="53767" rIns="107533" bIns="53767" rtlCol="0" anchor="ctr"/>
          <a:lstStyle/>
          <a:p>
            <a:pPr algn="ctr"/>
            <a:r>
              <a:rPr lang="ru-RU" sz="1900" b="1" dirty="0">
                <a:solidFill>
                  <a:schemeClr val="tx1"/>
                </a:solidFill>
              </a:rPr>
              <a:t>Врачи-специалисты медицинской части осуществляют неотложную помощь, </a:t>
            </a:r>
            <a:r>
              <a:rPr lang="ru-RU" sz="1900" b="1" dirty="0" smtClean="0">
                <a:solidFill>
                  <a:schemeClr val="tx1"/>
                </a:solidFill>
              </a:rPr>
              <a:t> лечение</a:t>
            </a:r>
            <a:r>
              <a:rPr lang="ru-RU" sz="1900" b="1" dirty="0">
                <a:solidFill>
                  <a:schemeClr val="tx1"/>
                </a:solidFill>
              </a:rPr>
              <a:t>, диспансерные осмотры, а также </a:t>
            </a:r>
            <a:r>
              <a:rPr lang="ru-RU" sz="1900" b="1" dirty="0" smtClean="0">
                <a:solidFill>
                  <a:schemeClr val="tx1"/>
                </a:solidFill>
              </a:rPr>
              <a:t>иммунопрофилактику</a:t>
            </a:r>
            <a:endParaRPr lang="ru-RU" sz="1900" b="1" dirty="0">
              <a:solidFill>
                <a:schemeClr val="tx1"/>
              </a:solidFill>
            </a:endParaRPr>
          </a:p>
        </p:txBody>
      </p:sp>
      <p:pic>
        <p:nvPicPr>
          <p:cNvPr id="39" name="Picture 7" descr="C:\Users\малеев андрей\Desktop\преза\ИТОГ 14.06.2022\Столовая - здани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762" y="1008291"/>
            <a:ext cx="3129698" cy="25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49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9320" y="-55841"/>
            <a:ext cx="17068800" cy="1404801"/>
          </a:xfrm>
        </p:spPr>
        <p:txBody>
          <a:bodyPr>
            <a:noAutofit/>
          </a:bodyPr>
          <a:lstStyle/>
          <a:p>
            <a:pPr algn="ctr"/>
            <a:r>
              <a:rPr lang="ru-RU" altLang="ru-RU" sz="7466" b="1" dirty="0">
                <a:solidFill>
                  <a:srgbClr val="0070C0"/>
                </a:solidFill>
                <a:latin typeface="Calibri" pitchFamily="34" charset="0"/>
              </a:rPr>
              <a:t>Денежные </a:t>
            </a:r>
            <a:r>
              <a:rPr lang="ru-RU" altLang="ru-RU" sz="7466" b="1" dirty="0" smtClean="0">
                <a:solidFill>
                  <a:srgbClr val="0070C0"/>
                </a:solidFill>
                <a:latin typeface="Calibri" pitchFamily="34" charset="0"/>
              </a:rPr>
              <a:t>выплаты</a:t>
            </a:r>
            <a:endParaRPr lang="ru-RU" sz="7466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НАБОР 2023</a:t>
              </a:r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388862" y="8968020"/>
            <a:ext cx="617748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25</a:t>
            </a:fld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13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518355"/>
              </p:ext>
            </p:extLst>
          </p:nvPr>
        </p:nvGraphicFramePr>
        <p:xfrm>
          <a:off x="862035" y="1223159"/>
          <a:ext cx="14820496" cy="7977919"/>
        </p:xfrm>
        <a:graphic>
          <a:graphicData uri="http://schemas.openxmlformats.org/drawingml/2006/table">
            <a:tbl>
              <a:tblPr/>
              <a:tblGrid>
                <a:gridCol w="9941809"/>
                <a:gridCol w="4878687"/>
              </a:tblGrid>
              <a:tr h="555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Основное денежное довольствие курсантов</a:t>
                      </a:r>
                    </a:p>
                  </a:txBody>
                  <a:tcPr marL="53879" marR="538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3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в т.руб.</a:t>
                      </a:r>
                    </a:p>
                  </a:txBody>
                  <a:tcPr marL="53879" marR="5387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8E3FB"/>
                    </a:solidFill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курс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12 500 – 13 700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курс – 4 курс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12 500 – 16400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курс (4 курс ТБ)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23 300 – 27 400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1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Дополнительные  ежемесячные выплаты за особые достижения курсантам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1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спортивный разряд ПСС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+ 15%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спортивный разряд ПСС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+ 30%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спортивный разряд ПСС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+ 50%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Кандидат в мастера спорта ПСС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+ 60%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Мастер спорта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itchFamily="34" charset="0"/>
                          <a:cs typeface="Arial" pitchFamily="34" charset="0"/>
                        </a:rPr>
                        <a:t>+ 100 %</a:t>
                      </a:r>
                      <a:endParaRPr lang="ru-RU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93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Дополнительные стипендии для курсантов и студентов за особые заслуги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стипендия МЧС России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1200 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стипендия Правительства РФ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1440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стипендия имени Героя России В.В. </a:t>
                      </a:r>
                      <a:r>
                        <a:rPr kumimoji="0" lang="ru-RU" sz="28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Замараева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стипендия начальника института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</a:t>
                      </a:r>
                    </a:p>
                  </a:txBody>
                  <a:tcPr marL="53879" marR="538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55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72ADE5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03816"/>
            <a:ext cx="17068800" cy="1404801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6400" b="1" dirty="0" smtClean="0">
                <a:solidFill>
                  <a:srgbClr val="00355C"/>
                </a:solidFill>
                <a:latin typeface="1 Shelley Volante" panose="030306020406070F0B05" pitchFamily="66" charset="0"/>
              </a:rPr>
              <a:t>Правила приема в 2023 году</a:t>
            </a:r>
            <a:endParaRPr lang="ru-RU" sz="6400" b="1" dirty="0">
              <a:solidFill>
                <a:srgbClr val="00355C"/>
              </a:solidFill>
              <a:latin typeface="1 Shelley Volante" panose="030306020406070F0B05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1" y="0"/>
            <a:ext cx="3228561" cy="419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384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9320" y="-55841"/>
            <a:ext cx="17068800" cy="1404801"/>
          </a:xfrm>
        </p:spPr>
        <p:txBody>
          <a:bodyPr>
            <a:noAutofit/>
          </a:bodyPr>
          <a:lstStyle/>
          <a:p>
            <a:pPr algn="ctr"/>
            <a:r>
              <a:rPr lang="ru-RU" altLang="ru-RU" sz="7466" b="1" dirty="0">
                <a:solidFill>
                  <a:srgbClr val="0070C0"/>
                </a:solidFill>
                <a:latin typeface="Calibri" pitchFamily="34" charset="0"/>
              </a:rPr>
              <a:t>ПЛАНИРУЕМЫЙ НАБОР 2023</a:t>
            </a:r>
            <a:endParaRPr lang="ru-RU" sz="7466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НАБОР 2023</a:t>
              </a:r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388862" y="8968020"/>
            <a:ext cx="617748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27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4553" y="945340"/>
            <a:ext cx="9021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800" b="1" dirty="0">
                <a:latin typeface="Calibri" pitchFamily="34" charset="0"/>
              </a:rPr>
              <a:t>Высшее образование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954587"/>
              </p:ext>
            </p:extLst>
          </p:nvPr>
        </p:nvGraphicFramePr>
        <p:xfrm>
          <a:off x="190928" y="1830732"/>
          <a:ext cx="16057258" cy="7410395"/>
        </p:xfrm>
        <a:graphic>
          <a:graphicData uri="http://schemas.openxmlformats.org/drawingml/2006/table">
            <a:tbl>
              <a:tblPr firstRow="1" firstCol="1" bandRow="1"/>
              <a:tblGrid>
                <a:gridCol w="85455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25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50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14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2268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9174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Специальность</a:t>
                      </a:r>
                      <a:r>
                        <a:rPr lang="ru-RU" sz="2400" b="1" kern="1200" baseline="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(направление подготовки)</a:t>
                      </a:r>
                    </a:p>
                  </a:txBody>
                  <a:tcPr marL="47362" marR="473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Бюджет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Платно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Очно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Заочно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Очно 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Заочно 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4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cap="all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46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20.03.01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Техносферная безопасность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135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8101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38.03.04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</a:t>
                      </a:r>
                      <a:r>
                        <a:rPr lang="ru-RU" sz="28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муниципальное     управление 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8101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23.03.03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Эксплуатация транспортно-технологических машин и комплексов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39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cap="all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специалитет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8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20.05.01</a:t>
                      </a:r>
                      <a:r>
                        <a:rPr lang="ru-RU" sz="28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Пожарная безопасность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3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40.05.03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Судебная экспертиза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3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cap="all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83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20.04.01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Техносферная безопасность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40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38.04.04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Государственное</a:t>
                      </a:r>
                      <a:r>
                        <a:rPr lang="ru-RU" sz="28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 муниципальное управление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8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EECE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293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9320" y="-55841"/>
            <a:ext cx="17068800" cy="1404801"/>
          </a:xfrm>
        </p:spPr>
        <p:txBody>
          <a:bodyPr>
            <a:noAutofit/>
          </a:bodyPr>
          <a:lstStyle/>
          <a:p>
            <a:pPr algn="ctr"/>
            <a:r>
              <a:rPr lang="ru-RU" altLang="ru-RU" sz="7466" b="1" dirty="0">
                <a:solidFill>
                  <a:srgbClr val="0070C0"/>
                </a:solidFill>
                <a:latin typeface="Calibri" pitchFamily="34" charset="0"/>
              </a:rPr>
              <a:t>ПЛАНИРУЕМЫЙ НАБОР 2023</a:t>
            </a:r>
            <a:endParaRPr lang="ru-RU" sz="7466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НАБОР 2023</a:t>
              </a:r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2968357" y="8968020"/>
            <a:ext cx="3840480" cy="511175"/>
          </a:xfrm>
        </p:spPr>
        <p:txBody>
          <a:bodyPr/>
          <a:lstStyle/>
          <a:p>
            <a:fld id="{6868DB0F-B6F1-4806-BFBF-A5287C477E6C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50257" y="1008069"/>
            <a:ext cx="1238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800" b="1" dirty="0">
                <a:latin typeface="Calibri" pitchFamily="34" charset="0"/>
              </a:rPr>
              <a:t>Среднее профессиональное образование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294622"/>
              </p:ext>
            </p:extLst>
          </p:nvPr>
        </p:nvGraphicFramePr>
        <p:xfrm>
          <a:off x="452314" y="2118184"/>
          <a:ext cx="15785233" cy="5740085"/>
        </p:xfrm>
        <a:graphic>
          <a:graphicData uri="http://schemas.openxmlformats.org/drawingml/2006/table">
            <a:tbl>
              <a:tblPr firstRow="1" firstCol="1" bandRow="1"/>
              <a:tblGrid>
                <a:gridCol w="12980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50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174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Специальность</a:t>
                      </a:r>
                      <a:r>
                        <a:rPr lang="ru-RU" sz="3600" b="1" kern="1200" baseline="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(направление подготовки)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Платно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1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Очно 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базе</a:t>
                      </a:r>
                      <a:r>
                        <a:rPr lang="ru-RU" sz="3600" b="1" kern="1200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 классов</a:t>
                      </a:r>
                      <a:endParaRPr lang="ru-RU" sz="3600" b="1" kern="1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6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8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36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20.02.04</a:t>
                      </a:r>
                      <a:r>
                        <a:rPr lang="ru-RU" sz="36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Пожарная безопасность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39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36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20.02.05 </a:t>
                      </a: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оперативного (экстренного) реагирования в чрезвычайных ситуациях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3486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kern="12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базе</a:t>
                      </a:r>
                      <a:r>
                        <a:rPr lang="ru-RU" sz="3600" b="1" kern="1200" baseline="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11 классов</a:t>
                      </a:r>
                      <a:endParaRPr lang="ru-RU" sz="3600" b="1" kern="1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600" b="1" kern="1200" dirty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83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36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20.02.04</a:t>
                      </a:r>
                      <a:r>
                        <a:rPr lang="ru-RU" sz="36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Пожарная безопасность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240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3600" b="1" kern="12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20.02.05 </a:t>
                      </a: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оперативного (экстренного) реагирования в чрезвычайных ситуациях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b="1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47362" marR="473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009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ВСТУПИТЕЛЬНЫЕ ИСПЫТАНИЯ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ВСТУПИТЕЛЬНЫЕ ИСПЫТАНИЯ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236582"/>
              </p:ext>
            </p:extLst>
          </p:nvPr>
        </p:nvGraphicFramePr>
        <p:xfrm>
          <a:off x="278617" y="1074287"/>
          <a:ext cx="15616703" cy="80113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9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7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723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84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1151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98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69012">
                  <a:extLst>
                    <a:ext uri="{9D8B030D-6E8A-4147-A177-3AD203B41FA5}">
                      <a16:colId xmlns="" xmlns:a16="http://schemas.microsoft.com/office/drawing/2014/main" val="3355206005"/>
                    </a:ext>
                  </a:extLst>
                </a:gridCol>
              </a:tblGrid>
              <a:tr h="133465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Код и направление подготовки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Форма обучения, оплата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базе 11 классов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среднего профессионального образования *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0316"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70C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20.03.01 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Техносферная безопасность (бакалавриат)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70C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20.05.01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Пожарная безопасность (специалитет)</a:t>
                      </a:r>
                    </a:p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очно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или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заочно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платно или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Математика,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профиль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Безопасность жизнедеятельности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(письменно)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0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Физика или Химия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Пожарная безопасность (письменно)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4222">
                <a:tc vMerge="1">
                  <a:txBody>
                    <a:bodyPr/>
                    <a:lstStyle/>
                    <a:p>
                      <a:endParaRPr lang="ru-RU" sz="1200" b="1" dirty="0">
                        <a:latin typeface="Calibri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Русский язык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Русский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язык (письменно)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2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2800" b="1" i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Дополнительные вступительные испытания на</a:t>
                      </a:r>
                      <a:r>
                        <a:rPr lang="ru-RU" sz="2800" b="1" i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курсанта</a:t>
                      </a:r>
                      <a:endParaRPr lang="ru-RU" sz="2800" b="1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1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очно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бюджет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Математика (письменно)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Математика (письменно)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50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Физическая подготовка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Физическая подготовка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7235" y="9114442"/>
            <a:ext cx="100973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*возможна сдача внутренних ВИ или предоставление результатов ЕГЭ</a:t>
            </a:r>
          </a:p>
        </p:txBody>
      </p:sp>
    </p:spTree>
    <p:extLst>
      <p:ext uri="{BB962C8B-B14F-4D97-AF65-F5344CB8AC3E}">
        <p14:creationId xmlns:p14="http://schemas.microsoft.com/office/powerpoint/2010/main" val="287255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B0F0">
                <a:alpha val="52000"/>
              </a:srgbClr>
            </a:gs>
            <a:gs pos="5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25480" y="-302158"/>
            <a:ext cx="17099965" cy="9903358"/>
            <a:chOff x="0" y="-283543"/>
            <a:chExt cx="17099965" cy="9903358"/>
          </a:xfrm>
        </p:grpSpPr>
        <p:grpSp>
          <p:nvGrpSpPr>
            <p:cNvPr id="24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0" name="Равнобедренный треугольник 29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1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5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Равнобедренный треугольник 26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804722" y="5155644"/>
              <a:ext cx="8008231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 smtClean="0">
                  <a:solidFill>
                    <a:srgbClr val="0070C0"/>
                  </a:solidFill>
                </a:rPr>
                <a:t>УРАЛЬСКИЙ ИНСТИТУТ ГПС МЧС РОССИИ 2023</a:t>
              </a:r>
              <a:r>
                <a:rPr lang="en-US" sz="1867" dirty="0" smtClean="0">
                  <a:solidFill>
                    <a:srgbClr val="0070C0"/>
                  </a:solidFill>
                </a:rPr>
                <a:t> </a:t>
              </a:r>
              <a:r>
                <a:rPr lang="en-US" sz="1867" dirty="0" smtClean="0"/>
                <a:t>| </a:t>
              </a:r>
              <a:r>
                <a:rPr lang="ru-RU" sz="1867" dirty="0"/>
                <a:t>Учебные </a:t>
              </a:r>
              <a:r>
                <a:rPr lang="ru-RU" sz="1867" dirty="0" smtClean="0"/>
                <a:t>корпуса</a:t>
              </a:r>
              <a:endParaRPr lang="ru-RU" sz="1867" dirty="0"/>
            </a:p>
          </p:txBody>
        </p:sp>
      </p:grp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6574028" y="8968020"/>
            <a:ext cx="432582" cy="511175"/>
          </a:xfrm>
        </p:spPr>
        <p:txBody>
          <a:bodyPr/>
          <a:lstStyle/>
          <a:p>
            <a:fld id="{6868DB0F-B6F1-4806-BFBF-A5287C477E6C}" type="slidenum">
              <a:rPr lang="ru-RU" sz="2400" smtClean="0">
                <a:solidFill>
                  <a:schemeClr val="tx1"/>
                </a:solidFill>
              </a:rPr>
              <a:pPr/>
              <a:t>3</a:t>
            </a:fld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165" y="-255615"/>
            <a:ext cx="17068800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Материально-техническая база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85656" y="1165608"/>
            <a:ext cx="13443804" cy="843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59" tIns="41980" rIns="83959" bIns="41980">
            <a:spAutoFit/>
          </a:bodyPr>
          <a:lstStyle>
            <a:lvl1pPr indent="331788" defTabSz="839788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839788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839788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839788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839788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Лекционных аудиторий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Учебных аудиторий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Учебно-методических кабинетов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Компьютерных классов (в том числе учебный ЦУКС, аудитория оценки рисков, класс дипломного проектирования)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Лабораторий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Лингафонных кабинета 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подготовки персонала системы «112»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Интерактивных комплекса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Специальных кабинетов (в 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специализированная библиотека)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Библиотека, читальные залы на 42 посадочных места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Учебно-спортивный манеж с учебной башней на 4 дорожки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Учебно-тренировочные комплексы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пожарных-спасателей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ГДЗС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Силовой городок</a:t>
            </a:r>
          </a:p>
          <a:p>
            <a:pPr>
              <a:lnSpc>
                <a:spcPct val="114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</p:txBody>
      </p:sp>
    </p:spTree>
    <p:extLst>
      <p:ext uri="{BB962C8B-B14F-4D97-AF65-F5344CB8AC3E}">
        <p14:creationId xmlns:p14="http://schemas.microsoft.com/office/powerpoint/2010/main" val="1559051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ВСТУПИТЕЛЬНЫЕ ИСПЫТАНИЯ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ВСТУПИТЕЛЬНЫЕ ИСПЫТАНИЯ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11916"/>
              </p:ext>
            </p:extLst>
          </p:nvPr>
        </p:nvGraphicFramePr>
        <p:xfrm>
          <a:off x="278617" y="1074288"/>
          <a:ext cx="15616706" cy="81231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9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66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26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3848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99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5742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Код и направление подготовки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Форма обучения, оплата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базе 11 классов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среднего профессионального образования *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0501">
                <a:tc rowSpan="3"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38.03.04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Государственное и муниципальное управление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800" b="1" dirty="0" err="1">
                          <a:latin typeface="+mn-lt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очно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Математика,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профиль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Правоведение (письменно)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04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Обществознание или История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42/32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Теория и технология управления (письменно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3596">
                <a:tc vMerge="1">
                  <a:txBody>
                    <a:bodyPr/>
                    <a:lstStyle/>
                    <a:p>
                      <a:endParaRPr lang="ru-RU" sz="1200" b="1" dirty="0">
                        <a:latin typeface="Calibri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Русский язык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Русский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язык (письменно)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5730">
                <a:tc rowSpan="3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23.03.03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Эксплуатация транспортно-технологических машин и комплексов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800" b="1" dirty="0" err="1">
                          <a:latin typeface="+mn-lt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latin typeface="+mn-lt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заочно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Математика,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профиль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Механика (письменно)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1854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Физика или Химия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Организация технического обслуживания на транспорте (письменно</a:t>
                      </a: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571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Русский язык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Русский язык (письменно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7235" y="9114442"/>
            <a:ext cx="100973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*возможна сдача внутренних ВИ или предоставление результатов ЕГЭ</a:t>
            </a:r>
          </a:p>
        </p:txBody>
      </p:sp>
    </p:spTree>
    <p:extLst>
      <p:ext uri="{BB962C8B-B14F-4D97-AF65-F5344CB8AC3E}">
        <p14:creationId xmlns:p14="http://schemas.microsoft.com/office/powerpoint/2010/main" val="1252593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ВСТУПИТЕЛЬНЫЕ ИСПЫТАНИЯ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ВСТУПИТЕЛЬНЫЕ ИСПЫТАНИЯ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297734"/>
              </p:ext>
            </p:extLst>
          </p:nvPr>
        </p:nvGraphicFramePr>
        <p:xfrm>
          <a:off x="278617" y="1531439"/>
          <a:ext cx="15616706" cy="6960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9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2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349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27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9068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99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5742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Код и направление подготовки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Форма обучения, оплата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базе 11 классов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lang="ru-RU" sz="3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среднего профессионального образования *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0501">
                <a:tc rowSpan="3">
                  <a:txBody>
                    <a:bodyPr/>
                    <a:lstStyle/>
                    <a:p>
                      <a:pPr algn="ctr"/>
                      <a:r>
                        <a:rPr lang="ru-RU" sz="32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40.05.03 </a:t>
                      </a:r>
                    </a:p>
                    <a:p>
                      <a:pPr algn="ctr"/>
                      <a:r>
                        <a:rPr lang="ru-RU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Судебная экспертиза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3200" b="1" dirty="0" err="1">
                          <a:latin typeface="+mn-lt"/>
                          <a:cs typeface="Times New Roman" panose="02020603050405020304" pitchFamily="18" charset="0"/>
                        </a:rPr>
                        <a:t>специалитет</a:t>
                      </a:r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очно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Обществознание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Правоведение (письменно)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04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Математика,</a:t>
                      </a:r>
                      <a:r>
                        <a:rPr lang="ru-RU" sz="3200" b="1" baseline="0" dirty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профиль, или История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27/32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Теория и методология экспертиз (письменно)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3596">
                <a:tc vMerge="1">
                  <a:txBody>
                    <a:bodyPr/>
                    <a:lstStyle/>
                    <a:p>
                      <a:endParaRPr lang="ru-RU" sz="1200" b="1" dirty="0">
                        <a:latin typeface="Calibri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Русский язык (ЕГЭ)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Русский</a:t>
                      </a:r>
                      <a:r>
                        <a:rPr lang="ru-RU" sz="3200" b="1" baseline="0" dirty="0">
                          <a:latin typeface="+mn-lt"/>
                          <a:cs typeface="Times New Roman" panose="02020603050405020304" pitchFamily="18" charset="0"/>
                        </a:rPr>
                        <a:t> язык (письменно)</a:t>
                      </a:r>
                      <a:endParaRPr lang="ru-RU" sz="32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+mn-lt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7235" y="9114442"/>
            <a:ext cx="100973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*возможна сдача внутренних ВИ или предоставление результатов ЕГЭ</a:t>
            </a:r>
          </a:p>
        </p:txBody>
      </p:sp>
    </p:spTree>
    <p:extLst>
      <p:ext uri="{BB962C8B-B14F-4D97-AF65-F5344CB8AC3E}">
        <p14:creationId xmlns:p14="http://schemas.microsoft.com/office/powerpoint/2010/main" val="2186226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ВСТУПИТЕЛЬНЫЕ ИСПЫТАНИЯ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ВСТУПИТЕЛЬНЫЕ ИСПЫТАНИЯ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513372"/>
              </p:ext>
            </p:extLst>
          </p:nvPr>
        </p:nvGraphicFramePr>
        <p:xfrm>
          <a:off x="714708" y="1756882"/>
          <a:ext cx="15266184" cy="64005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8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92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92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133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8357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863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Код и направление подготовки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Форма обучения, оплата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Вступительные испытания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/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Форма проведения вступительных испытаний, проводимых организацией самостоятельно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80393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20.04.01 </a:t>
                      </a:r>
                    </a:p>
                    <a:p>
                      <a:pPr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Техносферная безопасность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заочно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платно</a:t>
                      </a:r>
                      <a:r>
                        <a:rPr lang="ru-RU" sz="2800" b="1" baseline="0" dirty="0">
                          <a:latin typeface="+mn-lt"/>
                          <a:cs typeface="Times New Roman" panose="02020603050405020304" pitchFamily="18" charset="0"/>
                        </a:rPr>
                        <a:t> или</a:t>
                      </a:r>
                      <a:endParaRPr lang="ru-RU" sz="2800" b="1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Экзамен по специальности с 2-мя заданиями по 100 баллов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собеседование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7279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38.04.04 </a:t>
                      </a:r>
                    </a:p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Государственное и муниципальное управление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Экзамен по специальности с 2-мя заданиями по 100 баллов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собеседование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55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ВСТУПИТЕЛЬНЫЕ ИСПЫТАНИЯ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ВСТУПИТЕЛЬНЫЕ ИСПЫТАНИЯ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099303"/>
              </p:ext>
            </p:extLst>
          </p:nvPr>
        </p:nvGraphicFramePr>
        <p:xfrm>
          <a:off x="785656" y="1637769"/>
          <a:ext cx="15266183" cy="6511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2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7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738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22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4591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Код и направление подготовки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Срок обучения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Квалификация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Перечень вступительных испытаний</a:t>
                      </a: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3018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20.02.04</a:t>
                      </a:r>
                    </a:p>
                    <a:p>
                      <a:pPr algn="ctr"/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Пожарная безопасность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базе 9 классов</a:t>
                      </a:r>
                      <a:b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года 10 месяцев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Конкурс аттестатов</a:t>
                      </a:r>
                    </a:p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Психологическое испытание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1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базе 11 классов</a:t>
                      </a:r>
                      <a:b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года 10 месяцев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7025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20.02.05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Организация оперативного (экстренного) реагирования в чрезвычайных ситуациях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базе 9 классов</a:t>
                      </a:r>
                      <a:b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года 10 месяцев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специалист по приему и обработке экстренных вызовов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Конкурс аттестатов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013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базе 11 классов</a:t>
                      </a:r>
                      <a:r>
                        <a:rPr lang="ru-RU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28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800" kern="12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года 10 месяцев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305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СТОИМОСТЬ ОБУЧЕНИЯ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ВСТУПИТЕЛЬНЫЕ ИСПЫТАНИЯ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34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208868"/>
              </p:ext>
            </p:extLst>
          </p:nvPr>
        </p:nvGraphicFramePr>
        <p:xfrm>
          <a:off x="261259" y="1637771"/>
          <a:ext cx="16019811" cy="77163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653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74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70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397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Код и направление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подготовки (специальность)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Форма обучения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953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20.02.04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Пожарная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безопасность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очно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112 700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20.02.05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оперативного (экстренного) реагирования в чрезвычайных ситуациях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очно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104 100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989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20.03.01 </a:t>
                      </a:r>
                      <a:r>
                        <a:rPr lang="ru-RU" sz="2800" b="1" dirty="0" smtClean="0">
                          <a:latin typeface="+mn-lt"/>
                          <a:cs typeface="Times New Roman" panose="02020603050405020304" pitchFamily="18" charset="0"/>
                        </a:rPr>
                        <a:t>Техносферная безопасность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148 400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1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заочно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91 200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361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38.03.04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Государственное и муниципальное управление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148 400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7157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23.03.03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Эксплуатация транспортно-технологических машин и комплексов</a:t>
                      </a:r>
                      <a:endParaRPr lang="ru-RU" sz="28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заочно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91 200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269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20.05.01</a:t>
                      </a:r>
                      <a:r>
                        <a:rPr lang="ru-RU" sz="2800" b="1" dirty="0" smtClean="0">
                          <a:latin typeface="+mn-lt"/>
                          <a:cs typeface="Times New Roman" panose="02020603050405020304" pitchFamily="18" charset="0"/>
                        </a:rPr>
                        <a:t> Пожарная безопасность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157 500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23">
                <a:tc vMerge="1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заочно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89 900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1038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40.05.03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Судебная экспертиза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очно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157 500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24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815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20.04.01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Техносферная безопасность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заочно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95 700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815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38.04.04 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Государственное и муниципальное управление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заочно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95 700</a:t>
                      </a:r>
                      <a:endParaRPr lang="ru-RU" sz="2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943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ПОДАЧА ДОКУМЕНТОВ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ПОДАЧА ДОКУМЕНТОВ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235" y="1662812"/>
            <a:ext cx="144902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027816"/>
              </p:ext>
            </p:extLst>
          </p:nvPr>
        </p:nvGraphicFramePr>
        <p:xfrm>
          <a:off x="557235" y="1460305"/>
          <a:ext cx="15482783" cy="7740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67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660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14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 договорам об оплате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лично</a:t>
                      </a:r>
                      <a:r>
                        <a:rPr lang="ru-RU" sz="3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 по адресу: г. Екатеринбург, Гагарина 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>
                          <a:solidFill>
                            <a:schemeClr val="tx1"/>
                          </a:solidFill>
                        </a:rPr>
                        <a:t>Через подразделения МЧС</a:t>
                      </a:r>
                      <a:r>
                        <a:rPr lang="ru-RU" sz="3200" b="1" baseline="0" dirty="0">
                          <a:solidFill>
                            <a:schemeClr val="tx1"/>
                          </a:solidFill>
                        </a:rPr>
                        <a:t> России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через операторов почтовой связи </a:t>
                      </a:r>
                      <a:r>
                        <a:rPr lang="ru-RU" sz="3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общего пользования в форме почтового отправления (при этом датой подачи считается дата поступления документов в приёмную комиссию института) по адресу: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620062, г. Екатеринбург, ул. Мира, д. 22</a:t>
                      </a:r>
                      <a:r>
                        <a:rPr lang="ru-RU" sz="3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 (в графе «куда» указывается: Уральский институт ГПС МЧС России, ФУКБ)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в электронной форме</a:t>
                      </a:r>
                      <a:r>
                        <a:rPr lang="ru-RU" sz="3600" b="0" baseline="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 на сайте института</a:t>
                      </a:r>
                      <a:endParaRPr lang="ru-RU" sz="3600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с использованием </a:t>
                      </a:r>
                      <a:r>
                        <a:rPr lang="ru-RU" sz="3600" dirty="0" err="1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суперсервиса</a:t>
                      </a:r>
                      <a:r>
                        <a:rPr lang="ru-RU" sz="3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 "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Поступление в вуз онлайн</a:t>
                      </a:r>
                      <a:r>
                        <a:rPr lang="ru-RU" sz="3600" dirty="0">
                          <a:solidFill>
                            <a:schemeClr val="tx1"/>
                          </a:solidFill>
                          <a:ea typeface="Times New Roman" panose="02020603050405020304" pitchFamily="18" charset="0"/>
                        </a:rPr>
                        <a:t>" посредством федеральной государственной информационной системы "Единый портал государственных и муниципальных услуг (функций)"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983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6283355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СРОКИ ПРОВЕДЕНИЯ ВСТУПИТЕЛЬНЫХ ИСПЫТАНИЙ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117363"/>
            <a:chOff x="0" y="-283543"/>
            <a:chExt cx="17099965" cy="1011736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8137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СРОКИ ПРОВЕДЕНИЯ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36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12711"/>
              </p:ext>
            </p:extLst>
          </p:nvPr>
        </p:nvGraphicFramePr>
        <p:xfrm>
          <a:off x="445477" y="1870908"/>
          <a:ext cx="15285958" cy="7012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28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759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13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42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197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Мероприятие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 договорам об оплате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бюджет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580">
                <a:tc>
                  <a:txBody>
                    <a:bodyPr/>
                    <a:lstStyle/>
                    <a:p>
                      <a:r>
                        <a:rPr lang="ru-RU" sz="3200" dirty="0"/>
                        <a:t>Начало приема документов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20 июня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01</a:t>
                      </a:r>
                      <a:r>
                        <a:rPr lang="ru-RU" sz="3200" b="1" baseline="0" dirty="0"/>
                        <a:t> февраля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6068">
                <a:tc>
                  <a:txBody>
                    <a:bodyPr/>
                    <a:lstStyle/>
                    <a:p>
                      <a:pPr marL="0" marR="0" lvl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/>
                        <a:t>Завершение прием документов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457200" indent="-457200" algn="ctr">
                        <a:buFontTx/>
                        <a:buChar char="-"/>
                      </a:pPr>
                      <a:r>
                        <a:rPr lang="ru-RU" sz="3200" b="1" dirty="0"/>
                        <a:t>11 августа</a:t>
                      </a:r>
                      <a:r>
                        <a:rPr lang="ru-RU" sz="3200" b="1" baseline="0" dirty="0"/>
                        <a:t> </a:t>
                      </a:r>
                      <a:r>
                        <a:rPr lang="ru-RU" sz="3200" baseline="0" dirty="0"/>
                        <a:t>(поступающие по </a:t>
                      </a:r>
                      <a:r>
                        <a:rPr lang="ru-RU" sz="3200" b="1" baseline="0" dirty="0">
                          <a:solidFill>
                            <a:srgbClr val="7030A0"/>
                          </a:solidFill>
                        </a:rPr>
                        <a:t>внутренним вступительным испытаниям</a:t>
                      </a:r>
                      <a:r>
                        <a:rPr lang="ru-RU" sz="3200" baseline="0" dirty="0"/>
                        <a:t>)</a:t>
                      </a:r>
                    </a:p>
                    <a:p>
                      <a:pPr algn="ctr"/>
                      <a:r>
                        <a:rPr lang="ru-RU" sz="3200" b="1" baseline="0" dirty="0"/>
                        <a:t>- 20 августа </a:t>
                      </a:r>
                      <a:r>
                        <a:rPr lang="ru-RU" sz="3200" baseline="0" dirty="0"/>
                        <a:t>(поступающие по </a:t>
                      </a:r>
                      <a:r>
                        <a:rPr lang="ru-RU" sz="3200" b="1" baseline="0" dirty="0">
                          <a:solidFill>
                            <a:srgbClr val="7030A0"/>
                          </a:solidFill>
                        </a:rPr>
                        <a:t>ЕГЭ</a:t>
                      </a:r>
                      <a:r>
                        <a:rPr lang="ru-RU" sz="3200" baseline="0" dirty="0"/>
                        <a:t>)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20 апреля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1580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Приоритетное зачисление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Основной этап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1580">
                <a:tc>
                  <a:txBody>
                    <a:bodyPr/>
                    <a:lstStyle/>
                    <a:p>
                      <a:r>
                        <a:rPr lang="ru-RU" sz="3200" dirty="0"/>
                        <a:t>Конкурсные</a:t>
                      </a:r>
                      <a:r>
                        <a:rPr lang="ru-RU" sz="3200" baseline="0" dirty="0"/>
                        <a:t> списки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18</a:t>
                      </a:r>
                      <a:r>
                        <a:rPr lang="ru-RU" sz="3200" b="1" baseline="0" dirty="0"/>
                        <a:t> июля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21 августа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25 июля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1580">
                <a:tc>
                  <a:txBody>
                    <a:bodyPr/>
                    <a:lstStyle/>
                    <a:p>
                      <a:r>
                        <a:rPr lang="ru-RU" sz="3200" dirty="0"/>
                        <a:t>Завершение приема согласия о зачислении,</a:t>
                      </a:r>
                      <a:r>
                        <a:rPr lang="ru-RU" sz="3200" baseline="0" dirty="0"/>
                        <a:t> оригинала документа об образовании *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27 июля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23 августа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27 июля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1580">
                <a:tc>
                  <a:txBody>
                    <a:bodyPr/>
                    <a:lstStyle/>
                    <a:p>
                      <a:r>
                        <a:rPr lang="ru-RU" sz="3200" dirty="0"/>
                        <a:t>Приказ</a:t>
                      </a:r>
                      <a:r>
                        <a:rPr lang="ru-RU" sz="3200" baseline="0" dirty="0"/>
                        <a:t> о зачислении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29 июля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24 августа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/>
                        <a:t>29</a:t>
                      </a:r>
                      <a:r>
                        <a:rPr lang="ru-RU" sz="3200" b="1" baseline="0" dirty="0"/>
                        <a:t> июля</a:t>
                      </a:r>
                      <a:endParaRPr lang="ru-RU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8898891"/>
            <a:ext cx="50532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* Для бюджета только ОРИГИНАЛ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165" y="786619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4800" b="1" dirty="0">
                <a:solidFill>
                  <a:schemeClr val="accent2"/>
                </a:solidFill>
                <a:ea typeface="+mj-ea"/>
                <a:cs typeface="+mj-cs"/>
              </a:rPr>
              <a:t>ВЫСШЕЕ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4256703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ИНДИВИДУАЛЬНЫЕ ДОСТИЖЕНИЯ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303109" cy="10060213"/>
            <a:chOff x="0" y="-283543"/>
            <a:chExt cx="17303109" cy="1006021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577695" y="5051255"/>
              <a:ext cx="8731414" cy="719415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</a:t>
              </a:r>
              <a:r>
                <a:rPr lang="ru-RU" sz="1867" dirty="0" smtClean="0"/>
                <a:t> ИНДИВИДУАЛЬНЫЕ ДОСТИЖЕНИЯ</a:t>
              </a:r>
              <a:endParaRPr lang="ru-RU" sz="1867" dirty="0"/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235" y="1662812"/>
            <a:ext cx="144902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370446"/>
              </p:ext>
            </p:extLst>
          </p:nvPr>
        </p:nvGraphicFramePr>
        <p:xfrm>
          <a:off x="226543" y="1083789"/>
          <a:ext cx="15655760" cy="82722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2375"/>
                <a:gridCol w="6605238"/>
                <a:gridCol w="5908746"/>
                <a:gridCol w="1152200"/>
                <a:gridCol w="1327201"/>
              </a:tblGrid>
              <a:tr h="1049811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Наименование достижения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Документ, подтверждающий результат индивидуального достижения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Кол-во баллов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Приори-тет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в конкурсе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729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Учебная деятельность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94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64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Полученный в образовательных организациях Российской Федерации документ об образовании или об образовании и квалификации с отличием или аттестат о среднем (полном) общем образовании для награжденных золотой (серебряной) медалью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Аттестат с отличием (медалью),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диплом о среднем профессиональном образовании с отличием, диплом о начальном профессиональном образовании с отличием (медалью)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4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Победитель или призёр всероссийской олимпиады школьников: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- всероссийский 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- региональный этап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- муниципальный этап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Диплом победителя или призёра олимпиады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(Признаются действительными результаты за 10 и 11 классы обучения по общеобразовательной программе)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864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Победитель или призёр олимпиады школьников (приказ Минобрнауки  России от 30.08.2022 № 828):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уровень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II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уровень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Диплом победителя или призёра олимпиады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(Признаются действительными результаты за 10 и 11 классы обучения по общеобразовательной программе)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289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</a:rPr>
              <a:t>ИНДИВИДУАЛЬНЫЕ ДОСТИЖЕНИЯ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9903358"/>
            <a:chOff x="0" y="-283543"/>
            <a:chExt cx="17099965" cy="9903358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235" y="1662812"/>
            <a:ext cx="144902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281033"/>
              </p:ext>
            </p:extLst>
          </p:nvPr>
        </p:nvGraphicFramePr>
        <p:xfrm>
          <a:off x="228600" y="1026640"/>
          <a:ext cx="15653704" cy="79616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66665"/>
                <a:gridCol w="6707061"/>
                <a:gridCol w="5403477"/>
                <a:gridCol w="1629585"/>
                <a:gridCol w="93877"/>
                <a:gridCol w="1053039"/>
              </a:tblGrid>
              <a:tr h="112173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Наименование достижения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Документ, подтверждающий результат индивидуального достижения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Кол-во баллов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Приори-тет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в конкурсе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000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Волонтерская (добровольческая) деятельность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94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2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Член волонтерской (добровольческой) организации (в любом направлении деятельности)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или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При наличии профильного опыта добровольческой (волонтерской) деятельности (Поисково-спасательное </a:t>
                      </a: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</a:rPr>
                        <a:t>волонтерство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</a:rPr>
                        <a:t>волонтерство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общественной безопасности и в ЧС, помощь при ликвидации пожаров)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Выписка (распечатка) из единой информационной системы в сфере развития добровольчества (</a:t>
                      </a:r>
                      <a:r>
                        <a:rPr lang="ru-RU" sz="2400" b="0" dirty="0" err="1">
                          <a:solidFill>
                            <a:schemeClr val="tx1"/>
                          </a:solidFill>
                          <a:effectLst/>
                        </a:rPr>
                        <a:t>волонтераства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) –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dobro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</a:rPr>
                        <a:t>ru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Волонтерская книжка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(Учитывается опыт деятельности, осуществленной в период не ранее, чем за 4 года и не позднее, чем за 3 календарных месяца до дня завершения приема документов и вступительных испытаний).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6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Победитель или призер федерального этапа Всероссийского конкурса «Доброволец России»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Диплом (грамота) победителя или призёра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2A1D70-A3B0-4958-B8BA-FDB741CCEC7E}"/>
              </a:ext>
            </a:extLst>
          </p:cNvPr>
          <p:cNvSpPr txBox="1"/>
          <p:nvPr/>
        </p:nvSpPr>
        <p:spPr>
          <a:xfrm rot="5400000">
            <a:off x="12596745" y="5032640"/>
            <a:ext cx="8731414" cy="719415"/>
          </a:xfrm>
          <a:prstGeom prst="rect">
            <a:avLst/>
          </a:prstGeom>
          <a:noFill/>
        </p:spPr>
        <p:txBody>
          <a:bodyPr wrap="square" lIns="143371" tIns="71685" rIns="143371" bIns="71685" rtlCol="0">
            <a:spAutoFit/>
          </a:bodyPr>
          <a:lstStyle/>
          <a:p>
            <a:r>
              <a:rPr lang="ru-RU" sz="1867" dirty="0">
                <a:solidFill>
                  <a:srgbClr val="0070C0"/>
                </a:solidFill>
              </a:rPr>
              <a:t>УРАЛЬСКИЙ ИНСТИТУТ ГПС </a:t>
            </a:r>
            <a:r>
              <a:rPr lang="ru-RU" sz="1867" dirty="0" smtClean="0">
                <a:solidFill>
                  <a:srgbClr val="0070C0"/>
                </a:solidFill>
              </a:rPr>
              <a:t>МЧС РОССИИ 20223</a:t>
            </a:r>
            <a:r>
              <a:rPr lang="en-US" sz="1867" dirty="0" smtClean="0"/>
              <a:t>|</a:t>
            </a:r>
            <a:r>
              <a:rPr lang="ru-RU" sz="1867" dirty="0" smtClean="0"/>
              <a:t> ИНДИВИДУАЛЬНЫЕ ДОСТИЖЕНИЯ</a:t>
            </a:r>
            <a:endParaRPr lang="ru-RU" sz="1867" dirty="0"/>
          </a:p>
        </p:txBody>
      </p:sp>
    </p:spTree>
    <p:extLst>
      <p:ext uri="{BB962C8B-B14F-4D97-AF65-F5344CB8AC3E}">
        <p14:creationId xmlns:p14="http://schemas.microsoft.com/office/powerpoint/2010/main" val="3068797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1" y="-64532"/>
            <a:ext cx="17068800" cy="1404801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</a:rPr>
              <a:t>ИНДИВИДУАЛЬНЫЕ ДОСТИЖЕНИЯ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9903358"/>
            <a:chOff x="0" y="-283543"/>
            <a:chExt cx="17099965" cy="9903358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235" y="1662812"/>
            <a:ext cx="144902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630555" algn="l"/>
              </a:tabLst>
            </a:pPr>
            <a:endParaRPr lang="ru-RU" sz="2800" dirty="0"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264937"/>
              </p:ext>
            </p:extLst>
          </p:nvPr>
        </p:nvGraphicFramePr>
        <p:xfrm>
          <a:off x="247650" y="1026641"/>
          <a:ext cx="15582900" cy="73830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42950"/>
                <a:gridCol w="6622124"/>
                <a:gridCol w="5412331"/>
                <a:gridCol w="1632255"/>
                <a:gridCol w="1173240"/>
              </a:tblGrid>
              <a:tr h="1089853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Наименование достижения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Документ, подтверждающий результат индивидуального достижения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Кол-во баллов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Приори-тет</a:t>
                      </a:r>
                      <a:r>
                        <a:rPr lang="ru-R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в конкурсе</a:t>
                      </a: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08843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Физкультура и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</a:rPr>
                        <a:t>спорт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94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7685">
                <a:tc>
                  <a:txBody>
                    <a:bodyPr/>
                    <a:lstStyle/>
                    <a:p>
                      <a:pPr marL="1079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Заслуженный мастер спорта России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Удостоверение, приказ Министерства спорта или протоколы с печатью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7685">
                <a:tc>
                  <a:txBody>
                    <a:bodyPr/>
                    <a:lstStyle/>
                    <a:p>
                      <a:pPr marL="1079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2.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Мастер спорта России международного класса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Удостоверение, приказ Министерства спорта или протоколы с печатью 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7685">
                <a:tc>
                  <a:txBody>
                    <a:bodyPr/>
                    <a:lstStyle/>
                    <a:p>
                      <a:pPr marL="1079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Мастера спорта России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Удостоверение, приказ Министерства спорта или протоколы с печатью 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5645">
                <a:tc>
                  <a:txBody>
                    <a:bodyPr/>
                    <a:lstStyle/>
                    <a:p>
                      <a:pPr marL="1079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Кандидат в мастера спорта по пожарно-спасательному спорту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Зачетная книжка спортсмена или утвержденные протоколы соревнований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65645">
                <a:tc>
                  <a:txBody>
                    <a:bodyPr/>
                    <a:lstStyle/>
                    <a:p>
                      <a:pPr marL="107950" indent="-863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5.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Выполнение норм физкультурного комплекса «Готов к труду и обороне»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Наличие золотого значка, приказ (выписка из приказа) Министерства спорта РФ</a:t>
                      </a:r>
                      <a:endParaRPr lang="ru-RU" sz="24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51" marR="40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02A1D70-A3B0-4958-B8BA-FDB741CCEC7E}"/>
              </a:ext>
            </a:extLst>
          </p:cNvPr>
          <p:cNvSpPr txBox="1"/>
          <p:nvPr/>
        </p:nvSpPr>
        <p:spPr>
          <a:xfrm rot="5400000">
            <a:off x="12596745" y="5032640"/>
            <a:ext cx="8731414" cy="719415"/>
          </a:xfrm>
          <a:prstGeom prst="rect">
            <a:avLst/>
          </a:prstGeom>
          <a:noFill/>
        </p:spPr>
        <p:txBody>
          <a:bodyPr wrap="square" lIns="143371" tIns="71685" rIns="143371" bIns="71685" rtlCol="0">
            <a:spAutoFit/>
          </a:bodyPr>
          <a:lstStyle/>
          <a:p>
            <a:r>
              <a:rPr lang="ru-RU" sz="1867" dirty="0">
                <a:solidFill>
                  <a:srgbClr val="0070C0"/>
                </a:solidFill>
              </a:rPr>
              <a:t>УРАЛЬСКИЙ ИНСТИТУТ ГПС </a:t>
            </a:r>
            <a:r>
              <a:rPr lang="ru-RU" sz="1867" dirty="0" smtClean="0">
                <a:solidFill>
                  <a:srgbClr val="0070C0"/>
                </a:solidFill>
              </a:rPr>
              <a:t>МЧС РОССИИ 20223</a:t>
            </a:r>
            <a:r>
              <a:rPr lang="en-US" sz="1867" dirty="0" smtClean="0"/>
              <a:t>|</a:t>
            </a:r>
            <a:r>
              <a:rPr lang="ru-RU" sz="1867" dirty="0" smtClean="0"/>
              <a:t> ИНДИВИДУАЛЬНЫЕ ДОСТИЖЕНИЯ</a:t>
            </a:r>
            <a:endParaRPr lang="ru-RU" sz="1867" dirty="0"/>
          </a:p>
        </p:txBody>
      </p:sp>
    </p:spTree>
    <p:extLst>
      <p:ext uri="{BB962C8B-B14F-4D97-AF65-F5344CB8AC3E}">
        <p14:creationId xmlns:p14="http://schemas.microsoft.com/office/powerpoint/2010/main" val="2081814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4449" y="-396091"/>
            <a:ext cx="17068800" cy="1748406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Интерактивные комплексы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5" name="Picture 6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05" y="5200762"/>
            <a:ext cx="5354913" cy="434995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14" descr="3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424" y="5200762"/>
            <a:ext cx="5466344" cy="43652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4"/>
          <a:stretch>
            <a:fillRect/>
          </a:stretch>
        </p:blipFill>
        <p:spPr bwMode="auto">
          <a:xfrm>
            <a:off x="5523463" y="5200762"/>
            <a:ext cx="5553916" cy="436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E9CB3EA-8DC9-4704-9171-D49669D21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353" y="1038959"/>
            <a:ext cx="5486743" cy="413970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47" y="1038958"/>
            <a:ext cx="5450002" cy="41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4449" y="-316148"/>
            <a:ext cx="17068800" cy="1570639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Учебные </a:t>
            </a: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лаборатории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94" y="986204"/>
            <a:ext cx="5910189" cy="4139703"/>
          </a:xfrm>
          <a:prstGeom prst="rect">
            <a:avLst/>
          </a:prstGeom>
        </p:spPr>
      </p:pic>
      <p:pic>
        <p:nvPicPr>
          <p:cNvPr id="22" name="Picture 10" descr="IMG_0772"/>
          <p:cNvPicPr>
            <a:picLocks noChangeAspect="1" noChangeArrowheads="1"/>
          </p:cNvPicPr>
          <p:nvPr/>
        </p:nvPicPr>
        <p:blipFill>
          <a:blip r:embed="rId4"/>
          <a:srcRect l="3511" b="781"/>
          <a:stretch>
            <a:fillRect/>
          </a:stretch>
        </p:blipFill>
        <p:spPr bwMode="auto">
          <a:xfrm>
            <a:off x="192797" y="5191900"/>
            <a:ext cx="5240216" cy="43565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/>
          <a:srcRect l="6577" t="4644" r="22036" b="4798"/>
          <a:stretch>
            <a:fillRect/>
          </a:stretch>
        </p:blipFill>
        <p:spPr bwMode="auto">
          <a:xfrm>
            <a:off x="8340803" y="979431"/>
            <a:ext cx="5920320" cy="41464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/>
          <a:srcRect l="3371" t="2564" r="15998" b="2564"/>
          <a:stretch>
            <a:fillRect/>
          </a:stretch>
        </p:blipFill>
        <p:spPr bwMode="auto">
          <a:xfrm>
            <a:off x="5547499" y="5191901"/>
            <a:ext cx="5454997" cy="43565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10" descr="IMG_0772"/>
          <p:cNvPicPr>
            <a:picLocks noChangeAspect="1" noChangeArrowheads="1"/>
          </p:cNvPicPr>
          <p:nvPr/>
        </p:nvPicPr>
        <p:blipFill>
          <a:blip r:embed="rId4"/>
          <a:srcRect l="3511" b="781"/>
          <a:stretch>
            <a:fillRect/>
          </a:stretch>
        </p:blipFill>
        <p:spPr bwMode="auto">
          <a:xfrm>
            <a:off x="11088068" y="5191902"/>
            <a:ext cx="5484311" cy="435654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8248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4449" y="-316148"/>
            <a:ext cx="17068800" cy="1570639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>
                <a:solidFill>
                  <a:srgbClr val="0070C0"/>
                </a:solidFill>
                <a:ea typeface="+mj-ea"/>
                <a:cs typeface="+mj-cs"/>
              </a:rPr>
              <a:t>Специальные </a:t>
            </a: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кабинеты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3" name="Picture 11" descr="Ч-30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7" y="972816"/>
            <a:ext cx="7338474" cy="420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Ч-3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79" y="972815"/>
            <a:ext cx="7283793" cy="420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Учебная аудитория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8" y="5275392"/>
            <a:ext cx="7338474" cy="419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79" y="5275392"/>
            <a:ext cx="7283793" cy="419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4449" y="-316148"/>
            <a:ext cx="17068800" cy="1570639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Лекционные аудитории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E025AB1-5663-DA5F-3D62-878D68598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09" y="954537"/>
            <a:ext cx="7416275" cy="41573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49" y="5165170"/>
            <a:ext cx="6829891" cy="4328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6" y="5165170"/>
            <a:ext cx="7192106" cy="43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14449" y="-316148"/>
            <a:ext cx="17068800" cy="1570639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7466" b="1" dirty="0" smtClean="0">
                <a:solidFill>
                  <a:srgbClr val="0070C0"/>
                </a:solidFill>
                <a:ea typeface="+mj-ea"/>
                <a:cs typeface="+mj-cs"/>
              </a:rPr>
              <a:t>Библиотека</a:t>
            </a:r>
            <a:endParaRPr lang="ru-RU" altLang="ru-RU" sz="7466" b="1" dirty="0">
              <a:solidFill>
                <a:srgbClr val="0070C0"/>
              </a:solidFill>
              <a:ea typeface="+mj-ea"/>
              <a:cs typeface="+mj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6" name="Picture 8" descr="IMG_88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638" y="979905"/>
            <a:ext cx="7338474" cy="41938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6" descr="IMG_88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638" y="5275392"/>
            <a:ext cx="7338474" cy="41346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7" descr="IMG_88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2541" y="5275392"/>
            <a:ext cx="6804542" cy="41346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3889" r="15981"/>
          <a:stretch/>
        </p:blipFill>
        <p:spPr>
          <a:xfrm>
            <a:off x="8230126" y="979905"/>
            <a:ext cx="6804542" cy="419388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192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-79547" y="-107155"/>
            <a:ext cx="17068800" cy="1570639"/>
          </a:xfrm>
          <a:prstGeom prst="rect">
            <a:avLst/>
          </a:prstGeom>
        </p:spPr>
        <p:txBody>
          <a:bodyPr vert="horz" lIns="143371" tIns="71685" rIns="143371" bIns="71685" rtlCol="0" anchor="ctr">
            <a:no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Учебно-спортивный манеж с учебной </a:t>
            </a:r>
            <a:r>
              <a:rPr lang="ru-RU" altLang="ru-RU" sz="5400" b="1" dirty="0" smtClean="0">
                <a:solidFill>
                  <a:srgbClr val="0070C0"/>
                </a:solidFill>
                <a:ea typeface="+mj-ea"/>
                <a:cs typeface="+mj-cs"/>
              </a:rPr>
              <a:t>башней на </a:t>
            </a:r>
            <a:r>
              <a:rPr lang="ru-RU" altLang="ru-RU" sz="5400" b="1" dirty="0">
                <a:solidFill>
                  <a:srgbClr val="0070C0"/>
                </a:solidFill>
                <a:ea typeface="+mj-ea"/>
                <a:cs typeface="+mj-cs"/>
              </a:rPr>
              <a:t>4 дорожки и спортивный зал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-302158"/>
            <a:ext cx="17099965" cy="10082193"/>
            <a:chOff x="0" y="-283543"/>
            <a:chExt cx="17099965" cy="10082193"/>
          </a:xfrm>
        </p:grpSpPr>
        <p:grpSp>
          <p:nvGrpSpPr>
            <p:cNvPr id="20" name="Группа 17"/>
            <p:cNvGrpSpPr/>
            <p:nvPr/>
          </p:nvGrpSpPr>
          <p:grpSpPr>
            <a:xfrm>
              <a:off x="0" y="-283543"/>
              <a:ext cx="557234" cy="2059040"/>
              <a:chOff x="0" y="-268177"/>
              <a:chExt cx="363288" cy="2102218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="" xmlns:a16="http://schemas.microsoft.com/office/drawing/2014/main" id="{5DF29FB0-2825-4E75-80D6-FDFD8999BD20}"/>
                  </a:ext>
                </a:extLst>
              </p:cNvPr>
              <p:cNvSpPr/>
              <p:nvPr/>
            </p:nvSpPr>
            <p:spPr>
              <a:xfrm rot="10800000">
                <a:off x="0" y="0"/>
                <a:ext cx="363288" cy="1834041"/>
              </a:xfrm>
              <a:prstGeom prst="triangle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  <p:sp>
            <p:nvSpPr>
              <p:cNvPr id="34" name="Прямоугольник 5">
                <a:extLst>
                  <a:ext uri="{FF2B5EF4-FFF2-40B4-BE49-F238E27FC236}">
                    <a16:creationId xmlns="" xmlns:a16="http://schemas.microsoft.com/office/drawing/2014/main" id="{0E6B8E0E-916E-446C-8132-93622B2B0F73}"/>
                  </a:ext>
                </a:extLst>
              </p:cNvPr>
              <p:cNvSpPr/>
              <p:nvPr/>
            </p:nvSpPr>
            <p:spPr>
              <a:xfrm rot="1313089">
                <a:off x="49832" y="-268177"/>
                <a:ext cx="174653" cy="2001761"/>
              </a:xfrm>
              <a:custGeom>
                <a:avLst/>
                <a:gdLst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540000 w 540000"/>
                  <a:gd name="connsiteY2" fmla="*/ 540000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83936 w 540000"/>
                  <a:gd name="connsiteY2" fmla="*/ 526612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57468 w 540000"/>
                  <a:gd name="connsiteY2" fmla="*/ 5215249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3701 w 540000"/>
                  <a:gd name="connsiteY2" fmla="*/ 5217802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7531 w 540000"/>
                  <a:gd name="connsiteY2" fmla="*/ 5208453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0 w 540000"/>
                  <a:gd name="connsiteY0" fmla="*/ 0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0 w 540000"/>
                  <a:gd name="connsiteY4" fmla="*/ 0 h 5400000"/>
                  <a:gd name="connsiteX0" fmla="*/ 15764 w 540000"/>
                  <a:gd name="connsiteY0" fmla="*/ 219317 h 5400000"/>
                  <a:gd name="connsiteX1" fmla="*/ 540000 w 540000"/>
                  <a:gd name="connsiteY1" fmla="*/ 0 h 5400000"/>
                  <a:gd name="connsiteX2" fmla="*/ 465692 w 540000"/>
                  <a:gd name="connsiteY2" fmla="*/ 5204060 h 5400000"/>
                  <a:gd name="connsiteX3" fmla="*/ 0 w 540000"/>
                  <a:gd name="connsiteY3" fmla="*/ 5400000 h 5400000"/>
                  <a:gd name="connsiteX4" fmla="*/ 15764 w 540000"/>
                  <a:gd name="connsiteY4" fmla="*/ 219317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00" h="5400000">
                    <a:moveTo>
                      <a:pt x="15764" y="219317"/>
                    </a:moveTo>
                    <a:lnTo>
                      <a:pt x="540000" y="0"/>
                    </a:lnTo>
                    <a:lnTo>
                      <a:pt x="465692" y="5204060"/>
                    </a:lnTo>
                    <a:lnTo>
                      <a:pt x="0" y="5400000"/>
                    </a:lnTo>
                    <a:cubicBezTo>
                      <a:pt x="5255" y="3673106"/>
                      <a:pt x="10509" y="1946211"/>
                      <a:pt x="15764" y="219317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3371" tIns="71685" rIns="143371" bIns="71685" rtlCol="0" anchor="ctr"/>
              <a:lstStyle/>
              <a:p>
                <a:pPr algn="ctr"/>
                <a:endParaRPr lang="ru-RU" sz="2800" dirty="0"/>
              </a:p>
            </p:txBody>
          </p:sp>
        </p:grpSp>
        <p:pic>
          <p:nvPicPr>
            <p:cNvPr id="21" name="Picture 15" descr="Эмблема 25">
              <a:extLst>
                <a:ext uri="{FF2B5EF4-FFF2-40B4-BE49-F238E27FC236}">
                  <a16:creationId xmlns="" xmlns:a16="http://schemas.microsoft.com/office/drawing/2014/main" id="{849A2ADC-A9AE-4211-ACFD-877382D78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82304" y="87400"/>
              <a:ext cx="1106949" cy="14727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Равнобедренный треугольник 25">
              <a:extLst>
                <a:ext uri="{FF2B5EF4-FFF2-40B4-BE49-F238E27FC236}">
                  <a16:creationId xmlns="" xmlns:a16="http://schemas.microsoft.com/office/drawing/2014/main" id="{5DF29FB0-2825-4E75-80D6-FDFD8999BD20}"/>
                </a:ext>
              </a:extLst>
            </p:cNvPr>
            <p:cNvSpPr/>
            <p:nvPr/>
          </p:nvSpPr>
          <p:spPr>
            <a:xfrm>
              <a:off x="15980892" y="6197071"/>
              <a:ext cx="1119073" cy="342274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71" tIns="71685" rIns="143371" bIns="71685" rtlCol="0" anchor="ctr"/>
            <a:lstStyle/>
            <a:p>
              <a:pPr algn="ctr"/>
              <a:endParaRPr lang="ru-RU" sz="28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02A1D70-A3B0-4958-B8BA-FDB741CCEC7E}"/>
                </a:ext>
              </a:extLst>
            </p:cNvPr>
            <p:cNvSpPr txBox="1"/>
            <p:nvPr/>
          </p:nvSpPr>
          <p:spPr>
            <a:xfrm rot="5400000">
              <a:off x="12630808" y="5346209"/>
              <a:ext cx="8472788" cy="432093"/>
            </a:xfrm>
            <a:prstGeom prst="rect">
              <a:avLst/>
            </a:prstGeom>
            <a:noFill/>
          </p:spPr>
          <p:txBody>
            <a:bodyPr wrap="square" lIns="143371" tIns="71685" rIns="143371" bIns="71685" rtlCol="0">
              <a:spAutoFit/>
            </a:bodyPr>
            <a:lstStyle/>
            <a:p>
              <a:r>
                <a:rPr lang="ru-RU" sz="1867" dirty="0">
                  <a:solidFill>
                    <a:srgbClr val="0070C0"/>
                  </a:solidFill>
                </a:rPr>
                <a:t>УРАЛЬСКИЙ ИНСТИТУТ ГПС </a:t>
              </a:r>
              <a:r>
                <a:rPr lang="ru-RU" sz="1867" dirty="0" smtClean="0">
                  <a:solidFill>
                    <a:srgbClr val="0070C0"/>
                  </a:solidFill>
                </a:rPr>
                <a:t>МЧС РОССИИ 20223</a:t>
              </a:r>
              <a:r>
                <a:rPr lang="en-US" sz="1867" dirty="0" smtClean="0"/>
                <a:t>| </a:t>
              </a:r>
              <a:r>
                <a:rPr lang="ru-RU" sz="1867" dirty="0"/>
                <a:t>Материально-техническая база</a:t>
              </a:r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8DB0F-B6F1-4806-BFBF-A5287C477E6C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46" y="1413199"/>
            <a:ext cx="6664044" cy="400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IMG_88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74" y="1413200"/>
            <a:ext cx="7191575" cy="400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 b="7950"/>
          <a:stretch/>
        </p:blipFill>
        <p:spPr>
          <a:xfrm>
            <a:off x="1084274" y="5537976"/>
            <a:ext cx="7191575" cy="39946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01" y="5537976"/>
            <a:ext cx="6661189" cy="39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2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8692</TotalTime>
  <Words>2045</Words>
  <Application>Microsoft Office PowerPoint</Application>
  <PresentationFormat>Произвольный</PresentationFormat>
  <Paragraphs>570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1 Shelley Volante</vt:lpstr>
      <vt:lpstr>Arial</vt:lpstr>
      <vt:lpstr>Calibri</vt:lpstr>
      <vt:lpstr>Calibri Light</vt:lpstr>
      <vt:lpstr>Times New Roman</vt:lpstr>
      <vt:lpstr>Wingdings</vt:lpstr>
      <vt:lpstr>Тема Office</vt:lpstr>
      <vt:lpstr>Уральский институт ГПС МЧС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Денежные выплаты</vt:lpstr>
      <vt:lpstr>Правила приема в 2023 году</vt:lpstr>
      <vt:lpstr>ПЛАНИРУЕМЫЙ НАБОР 2023</vt:lpstr>
      <vt:lpstr>ПЛАНИРУЕМЫЙ НАБОР 2023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2020-13</dc:creator>
  <cp:lastModifiedBy>Александр Добрынин</cp:lastModifiedBy>
  <cp:revision>455</cp:revision>
  <cp:lastPrinted>2022-10-29T05:17:38Z</cp:lastPrinted>
  <dcterms:created xsi:type="dcterms:W3CDTF">2021-09-01T01:40:49Z</dcterms:created>
  <dcterms:modified xsi:type="dcterms:W3CDTF">2023-01-28T09:08:01Z</dcterms:modified>
</cp:coreProperties>
</file>